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1" r:id="rId17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matic SC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657" autoAdjust="0"/>
  </p:normalViewPr>
  <p:slideViewPr>
    <p:cSldViewPr snapToGrid="0">
      <p:cViewPr>
        <p:scale>
          <a:sx n="70" d="100"/>
          <a:sy n="70" d="100"/>
        </p:scale>
        <p:origin x="181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b5a7105a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b5a7105a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Para o segundo objetivo,</a:t>
            </a:r>
            <a:r>
              <a:rPr lang="pt-PT" baseline="0" dirty="0" smtClean="0"/>
              <a:t> embora não tenha sido completamente concretizado, foi realizada uma pesquisa na base de dados </a:t>
            </a:r>
            <a:r>
              <a:rPr lang="pt-PT" baseline="0" dirty="0" err="1" smtClean="0"/>
              <a:t>UniProt</a:t>
            </a:r>
            <a:r>
              <a:rPr lang="pt-PT" baseline="0" dirty="0" smtClean="0"/>
              <a:t> das enzimas de anti-restrição conhecidas para fagos de </a:t>
            </a:r>
            <a:r>
              <a:rPr lang="pt-PT" baseline="0" dirty="0" err="1" smtClean="0"/>
              <a:t>escherichia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coli</a:t>
            </a:r>
            <a:r>
              <a:rPr lang="pt-PT" baseline="0" dirty="0" smtClean="0"/>
              <a:t>, utilizando </a:t>
            </a:r>
            <a:r>
              <a:rPr lang="pt-PT" baseline="0" dirty="0" err="1" smtClean="0"/>
              <a:t>keywords</a:t>
            </a:r>
            <a:r>
              <a:rPr lang="pt-PT" baseline="0" dirty="0" smtClean="0"/>
              <a:t>. Estas informações foram armazenadas num </a:t>
            </a:r>
            <a:r>
              <a:rPr lang="pt-PT" baseline="0" dirty="0" err="1" smtClean="0"/>
              <a:t>excel</a:t>
            </a:r>
            <a:r>
              <a:rPr lang="pt-PT" baseline="0" dirty="0" smtClean="0"/>
              <a:t> para posterior construção de base de dados.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18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b5a7105a3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b5a7105a3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Numa primeira fase, analisou-se o genoma de 48 fagos de E. </a:t>
            </a:r>
            <a:r>
              <a:rPr lang="pt-PT" dirty="0" err="1"/>
              <a:t>coli</a:t>
            </a:r>
            <a:r>
              <a:rPr lang="pt-PT" dirty="0"/>
              <a:t>, e constatamos que a enzima de tinha o maior número de cortes em todos eles seria a enzima </a:t>
            </a:r>
            <a:r>
              <a:rPr lang="pt-PT" dirty="0" err="1"/>
              <a:t>EcoBLMcrX</a:t>
            </a:r>
            <a:r>
              <a:rPr lang="pt-PT" dirty="0"/>
              <a:t>. Ao observar a sequência de reconhecimento desta enzima, compreende-se o porquê se ter tão reconhecida, uma vez que apresenta vários nucleótidos ambíguos, alargando o leque de sequências que podem ser reconhecidas nos genomas.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bb7d6940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bb7d6940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Numa segunda fase, </a:t>
            </a:r>
            <a:r>
              <a:rPr lang="pt-PT" dirty="0" smtClean="0"/>
              <a:t>o </a:t>
            </a:r>
            <a:r>
              <a:rPr lang="pt-PT" dirty="0"/>
              <a:t>estudo </a:t>
            </a:r>
            <a:r>
              <a:rPr lang="pt-PT" dirty="0" smtClean="0"/>
              <a:t>foi mais dirigido a </a:t>
            </a:r>
            <a:r>
              <a:rPr lang="pt-PT" dirty="0"/>
              <a:t>fagos do tipo T, ou T-</a:t>
            </a:r>
            <a:r>
              <a:rPr lang="pt-PT" dirty="0" err="1"/>
              <a:t>like</a:t>
            </a:r>
            <a:r>
              <a:rPr lang="pt-PT" dirty="0"/>
              <a:t>, onde dividimos a percentagem de enzimas capazes de cortar estes fagos em 4 categorias: </a:t>
            </a:r>
            <a:r>
              <a:rPr lang="pt-PT" dirty="0" smtClean="0"/>
              <a:t>0</a:t>
            </a:r>
            <a:r>
              <a:rPr lang="pt-PT" baseline="0" dirty="0" smtClean="0"/>
              <a:t> cortes</a:t>
            </a:r>
            <a:r>
              <a:rPr lang="pt-PT" dirty="0" smtClean="0"/>
              <a:t>,</a:t>
            </a:r>
            <a:r>
              <a:rPr lang="pt-PT" baseline="0" dirty="0" smtClean="0"/>
              <a:t> 1 a 10,  10, 100 e mais de 100 cortes. </a:t>
            </a:r>
            <a:r>
              <a:rPr lang="pt-PT" dirty="0" smtClean="0"/>
              <a:t>Com </a:t>
            </a:r>
            <a:r>
              <a:rPr lang="pt-PT" dirty="0"/>
              <a:t>isto, o nosso objetivo foi identificar que fago tem uma maior percentagem de enzimas que realizam o menor número de cortes possíveis, ou seja, que se enquadram nas categorias </a:t>
            </a:r>
            <a:r>
              <a:rPr lang="pt-PT" dirty="0" smtClean="0"/>
              <a:t>1 </a:t>
            </a:r>
            <a:r>
              <a:rPr lang="pt-PT" dirty="0"/>
              <a:t>ou </a:t>
            </a:r>
            <a:r>
              <a:rPr lang="pt-PT" dirty="0" smtClean="0"/>
              <a:t>2.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Ao observar do gráfico, consegue-se perceber que, numa lista de 404 enzimas, 10% destas não efetuam nenhum corte no fago T7, cerca de 70% efetua apenas entre 1 a 10 cortes, sendo que apenas 20% das enzimas são capazes de realizar mais de 11 cortes neste fago. Através desta observação, é pertinente dizer que fagos deste tipo podem ser menos propícios aos sistemas RM, </a:t>
            </a:r>
            <a:r>
              <a:rPr lang="pt-PT" dirty="0" smtClean="0"/>
              <a:t>o</a:t>
            </a:r>
            <a:r>
              <a:rPr lang="pt-PT" baseline="0" dirty="0" smtClean="0"/>
              <a:t> que sugere que </a:t>
            </a:r>
            <a:r>
              <a:rPr lang="pt-PT" dirty="0" smtClean="0"/>
              <a:t>consiga </a:t>
            </a:r>
            <a:r>
              <a:rPr lang="pt-PT" dirty="0"/>
              <a:t>infetar e ter sucesso na replicação dentro do hospedeiro.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Por outro lado, os fagos T2, T4, T5 e T6, apresentam uma grande percentagem de enzimas (cerca de 50%) que cortam mais de 100 vezes o seu genoma, considerando então que o genoma destes fagos seria facilmente reconhecido e cortado pelas enzimas de restrição da </a:t>
            </a:r>
            <a:r>
              <a:rPr lang="pt-PT" dirty="0" smtClean="0"/>
              <a:t>bactéria.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b5a7105a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b5a7105a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Com este trabalho foi possível </a:t>
            </a:r>
            <a:r>
              <a:rPr lang="pt-PT" dirty="0" smtClean="0"/>
              <a:t>identificar então </a:t>
            </a:r>
            <a:r>
              <a:rPr lang="pt-PT" dirty="0"/>
              <a:t>que fagos são suscetíveis ao corte de pelas enzimas </a:t>
            </a:r>
            <a:r>
              <a:rPr lang="pt-PT" dirty="0" smtClean="0"/>
              <a:t>bactérias</a:t>
            </a:r>
            <a:r>
              <a:rPr lang="pt-PT" baseline="0" dirty="0" smtClean="0"/>
              <a:t> e a partir da percentagem da frequência de corte das enzimas, também foi possível v</a:t>
            </a:r>
            <a:r>
              <a:rPr lang="pt-PT" dirty="0" smtClean="0"/>
              <a:t>erificar </a:t>
            </a:r>
            <a:r>
              <a:rPr lang="pt-PT" dirty="0"/>
              <a:t>a sua probabilidade de prevalência no hospedeiro</a:t>
            </a:r>
            <a:r>
              <a:rPr lang="pt-PT" dirty="0" smtClean="0"/>
              <a:t>.</a:t>
            </a:r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No caso dos fagos do tipo T2, T4, T5 e T6-like, observamos uma maior propensão destes fagos a serem reconhecidos e cortados pelas enzimas de restrição. Por outro lado, os fagos do tipo T7 apresentam uma menor propensão a serem reconhecidos por estas enzimas e, portanto, têm uma maior probabilidade de prevalecerem dentro das bactérias. Portanto, os fagos T7-like podem ser considerados possíveis candidatos à terapia </a:t>
            </a:r>
            <a:r>
              <a:rPr lang="pt-PT" dirty="0" err="1" smtClean="0"/>
              <a:t>fágica</a:t>
            </a:r>
            <a:r>
              <a:rPr lang="pt-PT" dirty="0" smtClean="0"/>
              <a:t> contra doenças provocadas por E. </a:t>
            </a:r>
            <a:r>
              <a:rPr lang="pt-PT" dirty="0" err="1" smtClean="0"/>
              <a:t>coli</a:t>
            </a:r>
            <a:r>
              <a:rPr lang="pt-PT" dirty="0" smtClean="0"/>
              <a:t>, tendo em conta apenas este critério da restrição, sendo sempre necessária uma análise mais laboratorial.</a:t>
            </a:r>
            <a:endParaRPr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bb7d6940c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bb7d6940c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Embora tenhamos obtido sucesso na conclusão dos objetivos definidos para esta etapa do trabalho, existem diversas perspetivas futuras que podem aprimorar ainda mais nossa </a:t>
            </a:r>
            <a:r>
              <a:rPr lang="pt-PT" dirty="0" smtClean="0"/>
              <a:t>pesquisa.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Nesta</a:t>
            </a:r>
            <a:r>
              <a:rPr lang="pt-PT" baseline="0" dirty="0" smtClean="0"/>
              <a:t> fase</a:t>
            </a:r>
            <a:r>
              <a:rPr lang="pt-PT" dirty="0" smtClean="0"/>
              <a:t>, </a:t>
            </a:r>
            <a:r>
              <a:rPr lang="pt-PT" dirty="0"/>
              <a:t>utilizamos enzimas isoladas de E. </a:t>
            </a:r>
            <a:r>
              <a:rPr lang="pt-PT" dirty="0" err="1"/>
              <a:t>coli</a:t>
            </a:r>
            <a:r>
              <a:rPr lang="pt-PT" dirty="0"/>
              <a:t>, assumindo que elas são capazes de cortar todos os fagos. No entanto, para uma abordagem mais realista, é fundamental identificar as enzimas de restrição específicas presentes na estirpe da bactéria em estudo. Isso exigiria uma análise genómica completa do seu genoma, permitindo-nos determinar as enzimas de restrição mais frequentes e </a:t>
            </a:r>
            <a:r>
              <a:rPr lang="pt-PT" dirty="0" smtClean="0"/>
              <a:t>relevantes,</a:t>
            </a:r>
            <a:r>
              <a:rPr lang="pt-PT" baseline="0" dirty="0" smtClean="0"/>
              <a:t> e posterior armazenamento numa base de dados. </a:t>
            </a:r>
            <a:r>
              <a:rPr lang="pt-PT" dirty="0" smtClean="0"/>
              <a:t>Essa </a:t>
            </a:r>
            <a:r>
              <a:rPr lang="pt-PT" dirty="0"/>
              <a:t>base de dados </a:t>
            </a:r>
            <a:r>
              <a:rPr lang="pt-PT" dirty="0" smtClean="0"/>
              <a:t>forneceria </a:t>
            </a:r>
            <a:r>
              <a:rPr lang="pt-PT" dirty="0"/>
              <a:t>informações mais precisas sobre a interação entre as enzimas e os fagos, aumentando a credibilidade e a eficiência da ferramenta.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c00d8377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c00d8377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Outra perspetiva interessante é a identificação de enzimas de anti-restrição dos fagos. Para isso, seria necessário analisar os genomas dos fagos em questão. Além disso, a identificação dessas proteínas em fagos T é particularmente relevante, pois podemos estender esses resultados para os fagos T-</a:t>
            </a:r>
            <a:r>
              <a:rPr lang="pt-PT" dirty="0" err="1"/>
              <a:t>like</a:t>
            </a:r>
            <a:r>
              <a:rPr lang="pt-PT" dirty="0"/>
              <a:t>, que apresentam uma alta </a:t>
            </a:r>
            <a:r>
              <a:rPr lang="pt-PT" dirty="0" smtClean="0"/>
              <a:t>semelhança</a:t>
            </a:r>
            <a:r>
              <a:rPr lang="pt-PT" baseline="0" dirty="0" smtClean="0"/>
              <a:t> a estes</a:t>
            </a:r>
            <a:r>
              <a:rPr lang="pt-PT" dirty="0" smtClean="0"/>
              <a:t> </a:t>
            </a:r>
            <a:r>
              <a:rPr lang="pt-PT" dirty="0"/>
              <a:t>superior a 95%. Dessa forma, poderíamos criar uma base de dados mais abrangente sem comprometer a confiabilidade.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Apesar das limitações mencionadas, os objetivos definidos para esta parte do trabalho foram concluídos com sucesso. No entanto, reconhecemos que ainda há muito trabalho a ser feito para tornar esta ferramenta ainda mais completa e dinâmica.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c00d8377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c00d8377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b5a7105a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b5a7105a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smtClean="0"/>
              <a:t>Imaginem um mundo</a:t>
            </a:r>
            <a:r>
              <a:rPr lang="pt-PT" baseline="0" dirty="0" smtClean="0"/>
              <a:t> onde uma simples infeção pode-se tornar numa sentença de morte. Infelizmente, estamos a caminhar para esse cenário se não encontrarmos soluções para combater bactérias resistentes a antibióticos.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81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b5a7105a3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b5a7105a3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pt-PT" dirty="0" smtClean="0"/>
              <a:t>Como</a:t>
            </a:r>
            <a:r>
              <a:rPr lang="pt-PT" baseline="0" dirty="0" smtClean="0"/>
              <a:t> sabemos, a </a:t>
            </a:r>
            <a:r>
              <a:rPr lang="pt-PT" dirty="0" smtClean="0"/>
              <a:t>resistência</a:t>
            </a:r>
            <a:r>
              <a:rPr lang="pt-PT" baseline="0" dirty="0" smtClean="0"/>
              <a:t> a antibióticos é um problema conhecido de saúde publica, tendo em conta que, a</a:t>
            </a:r>
            <a:r>
              <a:rPr lang="pt-PT" dirty="0" smtClean="0"/>
              <a:t>nualmente, cerca de 700.000 mortes são registadas a nível mundial como resultado de infeções provocadas por bactérias resistentes a antibióticos, e estima-se que este valor suba até aos 10 milhões até ao ano de 2050.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Os </a:t>
            </a:r>
            <a:r>
              <a:rPr lang="pt-PT" baseline="0" dirty="0" smtClean="0"/>
              <a:t>bacteriófagos, ou </a:t>
            </a:r>
            <a:r>
              <a:rPr lang="pt-PT" dirty="0" smtClean="0"/>
              <a:t>fagos,</a:t>
            </a:r>
            <a:r>
              <a:rPr lang="pt-PT" baseline="0" dirty="0" smtClean="0"/>
              <a:t> têm sido usados com</a:t>
            </a:r>
            <a:r>
              <a:rPr lang="pt-PT" dirty="0" smtClean="0"/>
              <a:t>o</a:t>
            </a:r>
            <a:r>
              <a:rPr lang="pt-PT" baseline="0" dirty="0" smtClean="0"/>
              <a:t> alternativa aos antibióticos, dado o </a:t>
            </a:r>
            <a:r>
              <a:rPr lang="pt-PT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potencial antibacteriano conhecido.</a:t>
            </a:r>
            <a:endParaRPr lang="pt-PT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bb7d6940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bb7d6940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bacteriófagos</a:t>
            </a:r>
            <a:r>
              <a:rPr lang="pt-PT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então vírus 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infetam e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lisam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bactérias. 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Aqui </a:t>
            </a:r>
            <a:r>
              <a:rPr lang="pt-PT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apresentado o ciclo de vida lítico de fagos, onde este fixa à membrana bacteriana e injeta seu material genético, que se replicará por meio de enzimas bacterianas e também sintetizará proteínas e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lipídos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necessários. Após formar esses diferentes componentes para formar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viriões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bactéria sofre lise, libertando novos fagos, que podem se fixar em novas bactérias e iniciar o ciclo novamente.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bb7d694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bb7d6940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Apesar </a:t>
            </a:r>
            <a:r>
              <a:rPr lang="pt-PT" dirty="0"/>
              <a:t>de já ter sido provado que os fagos são uma alternativa promissora de terapia, a sua eficácia pode ser limitada através </a:t>
            </a:r>
            <a:r>
              <a:rPr lang="pt-PT" dirty="0" smtClean="0"/>
              <a:t>de mecanismos </a:t>
            </a:r>
            <a:r>
              <a:rPr lang="pt-PT" dirty="0"/>
              <a:t>de defesa das </a:t>
            </a:r>
            <a:r>
              <a:rPr lang="pt-PT" dirty="0" smtClean="0"/>
              <a:t>bactérias, um</a:t>
            </a:r>
            <a:r>
              <a:rPr lang="pt-PT" baseline="0" dirty="0" smtClean="0"/>
              <a:t> dos quais os </a:t>
            </a:r>
            <a:r>
              <a:rPr lang="pt-PT" dirty="0" smtClean="0"/>
              <a:t>sistemas </a:t>
            </a:r>
            <a:r>
              <a:rPr lang="pt-PT" dirty="0"/>
              <a:t>de restrição-modificação, que destoem o DNA estranho que entra na célula. Esta estratégia envolve duas principais enzimas com funções opostas, as </a:t>
            </a:r>
            <a:r>
              <a:rPr lang="pt-PT" dirty="0" err="1"/>
              <a:t>endonucleases</a:t>
            </a:r>
            <a:r>
              <a:rPr lang="pt-PT" dirty="0"/>
              <a:t> de restrição, ou </a:t>
            </a:r>
            <a:r>
              <a:rPr lang="pt-PT" dirty="0" err="1"/>
              <a:t>REases</a:t>
            </a:r>
            <a:r>
              <a:rPr lang="pt-PT" dirty="0"/>
              <a:t>, que reconhecem uma sequência específica de DNA para clivagem, e as metiltransferases, ou </a:t>
            </a:r>
            <a:r>
              <a:rPr lang="pt-PT" dirty="0" err="1"/>
              <a:t>MTases</a:t>
            </a:r>
            <a:r>
              <a:rPr lang="pt-PT" dirty="0"/>
              <a:t>, que conferem resistência à clivagem do DNA da própria bactéria</a:t>
            </a:r>
            <a:r>
              <a:rPr lang="pt-PT" dirty="0" smtClean="0"/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b7d6940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bb7d6940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Em resposta aos mecanismos de defesa da bactéria, os fagos desenvolveram as suas próprias estratégias de defesa para superar esses mecanismos. Uma das estratégias mais prevalentes é conhecido como avoidance, ou evitação do reconhecimento, dos locais de reconhecimento pelas enzimas de restrição da bactéria. Desta maneira, os fagos conseguem escapar às defesas da bactéria e então replicar-se. Adicionalmente, alguns fagos desenvolvem enzimas de anti-restrição, que contrariam a ação de defesa das bactérias, e, da mesma forma, permitem a sua replicação dentro da célula bacteriana.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bb7d6940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bb7d6940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Estas adaptações mostram a constante </a:t>
            </a:r>
            <a:r>
              <a:rPr lang="pt-PT" dirty="0" err="1"/>
              <a:t>arms</a:t>
            </a:r>
            <a:r>
              <a:rPr lang="pt-PT" dirty="0"/>
              <a:t> </a:t>
            </a:r>
            <a:r>
              <a:rPr lang="pt-PT" dirty="0" err="1"/>
              <a:t>race</a:t>
            </a:r>
            <a:r>
              <a:rPr lang="pt-PT" dirty="0"/>
              <a:t> entre os fagos e as bactérias que procuram sempre vencer a batalha da sobrevivência. Numa visão geral, entender os mecanismos de defesa e as suas interações é crítico para o desenvolvimento de </a:t>
            </a:r>
            <a:r>
              <a:rPr lang="pt-PT" dirty="0" smtClean="0"/>
              <a:t>terapias.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5a7105a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b5a7105a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´Para este projeto, foram definidos dois</a:t>
            </a:r>
            <a:r>
              <a:rPr lang="pt-PT" baseline="0" dirty="0" smtClean="0"/>
              <a:t> principais objetivos: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O primeiro objetivo proposto relaciona-se com a identificação de fagos cujos genomas não são reconhecidos pelas enzimas de restrição das bactérias, permitindo assim evitar os mecanismos de defesa do hospedeiro. </a:t>
            </a:r>
            <a:endParaRPr lang="pt-PT" dirty="0" smtClean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smtClean="0"/>
              <a:t>O </a:t>
            </a:r>
            <a:r>
              <a:rPr lang="pt-PT" dirty="0"/>
              <a:t>segundo objetivo consistia em construir uma base de dados compreensiva das enzimas de anti-restrição presentes nos fagos. Esta base de dados é de extrema importância pois possibilitará uma pesquisa facilitada dos fagos e das respetivas enzimas de anti-restrição, bem como dos mecanismos que utilizam na defesa contra as enzimas de </a:t>
            </a:r>
            <a:r>
              <a:rPr lang="pt-PT" dirty="0" smtClean="0"/>
              <a:t>restrição das bactérias. </a:t>
            </a:r>
            <a:r>
              <a:rPr lang="pt-PT" dirty="0"/>
              <a:t>No entanto, tendo em conta que o primeiro objetivo já era bastante extenso, </a:t>
            </a:r>
            <a:r>
              <a:rPr lang="pt-PT" dirty="0" smtClean="0"/>
              <a:t>este não</a:t>
            </a:r>
            <a:r>
              <a:rPr lang="pt-PT" baseline="0" dirty="0" smtClean="0"/>
              <a:t> foi aprofundado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b5a7105a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b5a7105a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Para a resolução deste trabalho, foi utilizada a REBASE, uma base de dados de enzimas de restrição que é amplamente utilizada em estudos de biologia molecular e genética. Esta fornece informações importantes das enzimas de restrição, como os seus locais de reconhecimento e de corte.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Com base nesta ferramenta, selecionou-se as enzimas de restrição da bactéria E. </a:t>
            </a:r>
            <a:r>
              <a:rPr lang="pt-PT" dirty="0" err="1"/>
              <a:t>coli</a:t>
            </a:r>
            <a:r>
              <a:rPr lang="pt-PT" dirty="0"/>
              <a:t>. Os genomas dos fagos foram obtidos a partir da base de dados </a:t>
            </a:r>
            <a:r>
              <a:rPr lang="pt-PT" dirty="0" err="1"/>
              <a:t>Nucleotide</a:t>
            </a:r>
            <a:r>
              <a:rPr lang="pt-PT" dirty="0"/>
              <a:t> do NCBI. Em seguida, num processo que foi automatizado utilizando scripts desenvolvidas no </a:t>
            </a:r>
            <a:r>
              <a:rPr lang="pt-PT" dirty="0" err="1"/>
              <a:t>Python</a:t>
            </a:r>
            <a:r>
              <a:rPr lang="pt-PT" dirty="0"/>
              <a:t>, realizou-se um </a:t>
            </a:r>
            <a:r>
              <a:rPr lang="pt-PT" dirty="0" err="1"/>
              <a:t>screening</a:t>
            </a:r>
            <a:r>
              <a:rPr lang="pt-PT" dirty="0"/>
              <a:t> dos genomas dos fagos, onde se foi verificando se os seus genomas tinham ou não locais de reconhecimento das enzimas de restrição guardadas.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No final, obtém-se um ficheiro </a:t>
            </a:r>
            <a:r>
              <a:rPr lang="pt-PT" dirty="0" err="1"/>
              <a:t>txt</a:t>
            </a:r>
            <a:r>
              <a:rPr lang="pt-PT" dirty="0"/>
              <a:t> que identifica o genoma a ser analisado, o número de cortes que as enzimas realizam no genoma, o número e o tamanho de fragmentos resultantes. No final do ficheiro, é possível verificar que enzimas não realizam nenhum corte no genoma.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Deste modo, seria possível identificar a prevalência dos fagos na bactéria, sendo que se os fagos são bastante cortados pelas enzimas das bactérias, não prevalecem no hospedeiro, </a:t>
            </a:r>
            <a:r>
              <a:rPr lang="pt-PT" dirty="0" smtClean="0"/>
              <a:t>e</a:t>
            </a:r>
            <a:r>
              <a:rPr lang="pt-PT" dirty="0"/>
              <a:t>, por outro lado, os fagos que não apresentem cortes nenhuns, ou em reduzido número, tem maior probabilidade de </a:t>
            </a:r>
            <a:r>
              <a:rPr lang="pt-PT" dirty="0" smtClean="0"/>
              <a:t>prevalência.</a:t>
            </a:r>
            <a:endParaRPr dirty="0"/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70400"/>
            <a:ext cx="1102475" cy="5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-8100"/>
            <a:ext cx="5912400" cy="324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5" name="Google Shape;15;p2"/>
          <p:cNvSpPr txBox="1"/>
          <p:nvPr/>
        </p:nvSpPr>
        <p:spPr>
          <a:xfrm>
            <a:off x="0" y="-15289"/>
            <a:ext cx="119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192789" y="-15289"/>
            <a:ext cx="119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2028991" y="-15289"/>
            <a:ext cx="119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3717200" y="-15300"/>
            <a:ext cx="7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2858963" y="-15289"/>
            <a:ext cx="119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2"/>
          <p:cNvCxnSpPr/>
          <p:nvPr/>
        </p:nvCxnSpPr>
        <p:spPr>
          <a:xfrm rot="10800000" flipH="1">
            <a:off x="0" y="1045725"/>
            <a:ext cx="9200700" cy="8100"/>
          </a:xfrm>
          <a:prstGeom prst="straightConnector1">
            <a:avLst/>
          </a:prstGeom>
          <a:noFill/>
          <a:ln w="19050" cap="flat" cmpd="sng">
            <a:solidFill>
              <a:srgbClr val="C46D2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00" y="4570400"/>
            <a:ext cx="1429897" cy="5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4675175" y="-15300"/>
            <a:ext cx="119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Perspectives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personalizado 1">
  <p:cSld name="CUSTO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4478225" y="-74600"/>
            <a:ext cx="1549200" cy="62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727475" y="1150650"/>
            <a:ext cx="44166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b="1">
                <a:latin typeface="Times New Roman"/>
                <a:ea typeface="Times New Roman"/>
                <a:cs typeface="Times New Roman"/>
                <a:sym typeface="Times New Roman"/>
              </a:rPr>
              <a:t>Development of a tool that detects anti-restriction mechanisms in phage genomes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946825" y="2562825"/>
            <a:ext cx="390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PT" sz="1660">
                <a:latin typeface="Times New Roman"/>
                <a:ea typeface="Times New Roman"/>
                <a:cs typeface="Times New Roman"/>
                <a:sym typeface="Times New Roman"/>
              </a:rPr>
              <a:t>First Year Final Project of Master Degree in Bioinformatics</a:t>
            </a:r>
            <a:endParaRPr sz="16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4946825" y="3421125"/>
            <a:ext cx="390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PT" sz="15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Joana Rita Albuquerque Araújo</a:t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PT" sz="15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pg49836</a:t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4985475" y="4350900"/>
            <a:ext cx="390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PT" sz="166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June 2023</a:t>
            </a:r>
            <a:endParaRPr sz="166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225" y="0"/>
            <a:ext cx="15492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l="29882" r="10956"/>
          <a:stretch/>
        </p:blipFill>
        <p:spPr>
          <a:xfrm>
            <a:off x="0" y="0"/>
            <a:ext cx="4561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625750" y="-52000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325" y="-4265"/>
            <a:ext cx="1429897" cy="5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METHODS</a:t>
            </a:r>
            <a:endParaRPr b="1"/>
          </a:p>
        </p:txBody>
      </p:sp>
      <p:sp>
        <p:nvSpPr>
          <p:cNvPr id="180" name="Google Shape;180;p22"/>
          <p:cNvSpPr/>
          <p:nvPr/>
        </p:nvSpPr>
        <p:spPr>
          <a:xfrm>
            <a:off x="1898550" y="0"/>
            <a:ext cx="8472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2019625" y="-10500"/>
            <a:ext cx="68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" y="1157597"/>
            <a:ext cx="2252556" cy="10312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2988" r="5979"/>
          <a:stretch/>
        </p:blipFill>
        <p:spPr>
          <a:xfrm>
            <a:off x="1061006" y="2352791"/>
            <a:ext cx="4948271" cy="214055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2468" t="45721"/>
          <a:stretch/>
        </p:blipFill>
        <p:spPr>
          <a:xfrm>
            <a:off x="3459760" y="1165170"/>
            <a:ext cx="5372540" cy="1016144"/>
          </a:xfrm>
          <a:prstGeom prst="rect">
            <a:avLst/>
          </a:prstGeom>
        </p:spPr>
      </p:pic>
      <p:pic>
        <p:nvPicPr>
          <p:cNvPr id="32" name="Google Shape;298;p27"/>
          <p:cNvPicPr preferRelativeResize="0"/>
          <p:nvPr/>
        </p:nvPicPr>
        <p:blipFill rotWithShape="1">
          <a:blip r:embed="rId6">
            <a:alphaModFix/>
          </a:blip>
          <a:srcRect l="12587"/>
          <a:stretch/>
        </p:blipFill>
        <p:spPr>
          <a:xfrm>
            <a:off x="7668925" y="2898813"/>
            <a:ext cx="1376100" cy="193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Conexão reta unidirecional 33"/>
          <p:cNvCxnSpPr>
            <a:endCxn id="32" idx="1"/>
          </p:cNvCxnSpPr>
          <p:nvPr/>
        </p:nvCxnSpPr>
        <p:spPr>
          <a:xfrm>
            <a:off x="6146030" y="3866813"/>
            <a:ext cx="1522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2132228" y="2527690"/>
            <a:ext cx="1402914" cy="192632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Google Shape;185;p22"/>
          <p:cNvSpPr txBox="1"/>
          <p:nvPr/>
        </p:nvSpPr>
        <p:spPr>
          <a:xfrm>
            <a:off x="6009278" y="3488352"/>
            <a:ext cx="1796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r>
              <a:rPr lang="pt-PT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185;p22"/>
          <p:cNvSpPr txBox="1"/>
          <p:nvPr/>
        </p:nvSpPr>
        <p:spPr>
          <a:xfrm>
            <a:off x="2561560" y="1081644"/>
            <a:ext cx="898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Keyword</a:t>
            </a:r>
            <a:r>
              <a:rPr lang="pt-PT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Seta em curva 22"/>
          <p:cNvSpPr/>
          <p:nvPr/>
        </p:nvSpPr>
        <p:spPr>
          <a:xfrm rot="10800000">
            <a:off x="6084658" y="2174904"/>
            <a:ext cx="453793" cy="708536"/>
          </a:xfrm>
          <a:prstGeom prst="ben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2660996" y="1570204"/>
            <a:ext cx="759435" cy="21285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Seta para a direita 49"/>
          <p:cNvSpPr/>
          <p:nvPr/>
        </p:nvSpPr>
        <p:spPr>
          <a:xfrm>
            <a:off x="6141009" y="3777537"/>
            <a:ext cx="1522895" cy="22178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26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RESULTS</a:t>
            </a:r>
            <a:endParaRPr b="1"/>
          </a:p>
        </p:txBody>
      </p:sp>
      <p:sp>
        <p:nvSpPr>
          <p:cNvPr id="204" name="Google Shape;204;p23"/>
          <p:cNvSpPr/>
          <p:nvPr/>
        </p:nvSpPr>
        <p:spPr>
          <a:xfrm flipH="1">
            <a:off x="2745825" y="0"/>
            <a:ext cx="8508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2847825" y="-10500"/>
            <a:ext cx="74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18074" cy="2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3834025" y="3512100"/>
            <a:ext cx="411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EcoBLMcrX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recognition sequence  :   </a:t>
            </a:r>
            <a:r>
              <a:rPr lang="pt-PT" sz="2100" b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2100" b="1">
                <a:latin typeface="Times New Roman"/>
                <a:ea typeface="Times New Roman"/>
                <a:cs typeface="Times New Roman"/>
                <a:sym typeface="Times New Roman"/>
              </a:rPr>
              <a:t>SR</a:t>
            </a: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022325" y="45409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latin typeface="Times New Roman"/>
                <a:ea typeface="Times New Roman"/>
                <a:cs typeface="Times New Roman"/>
                <a:sym typeface="Times New Roman"/>
              </a:rPr>
              <a:t>[AG]</a:t>
            </a: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2100" b="1">
                <a:latin typeface="Times New Roman"/>
                <a:ea typeface="Times New Roman"/>
                <a:cs typeface="Times New Roman"/>
                <a:sym typeface="Times New Roman"/>
              </a:rPr>
              <a:t>[CG][AG]</a:t>
            </a:r>
            <a:r>
              <a:rPr lang="pt-PT" sz="21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l="15022" t="3616" r="16347" b="3178"/>
          <a:stretch/>
        </p:blipFill>
        <p:spPr>
          <a:xfrm>
            <a:off x="5630000" y="1069138"/>
            <a:ext cx="2999999" cy="24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6815975" y="3536875"/>
            <a:ext cx="376200" cy="338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2243450" y="1162650"/>
            <a:ext cx="1006200" cy="20349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572000" y="3432900"/>
            <a:ext cx="182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CA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1572000" y="3678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572000" y="3878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GG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1572000" y="4109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CG</a:t>
            </a: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797050" y="4246775"/>
            <a:ext cx="6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2557050" y="3504375"/>
            <a:ext cx="113100" cy="1036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23"/>
          <p:cNvCxnSpPr>
            <a:stCxn id="208" idx="1"/>
            <a:endCxn id="217" idx="1"/>
          </p:cNvCxnSpPr>
          <p:nvPr/>
        </p:nvCxnSpPr>
        <p:spPr>
          <a:xfrm rot="10800000">
            <a:off x="2670125" y="4022675"/>
            <a:ext cx="3352200" cy="77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3"/>
          <p:cNvSpPr/>
          <p:nvPr/>
        </p:nvSpPr>
        <p:spPr>
          <a:xfrm>
            <a:off x="6907325" y="4246775"/>
            <a:ext cx="193500" cy="43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RESULTS</a:t>
            </a:r>
            <a:endParaRPr b="1"/>
          </a:p>
        </p:txBody>
      </p:sp>
      <p:sp>
        <p:nvSpPr>
          <p:cNvPr id="225" name="Google Shape;225;p24"/>
          <p:cNvSpPr/>
          <p:nvPr/>
        </p:nvSpPr>
        <p:spPr>
          <a:xfrm>
            <a:off x="2331075" y="1562875"/>
            <a:ext cx="90600" cy="519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2440600" y="1704925"/>
            <a:ext cx="361800" cy="301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2779038" y="1547875"/>
            <a:ext cx="157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latin typeface="Times New Roman"/>
                <a:ea typeface="Times New Roman"/>
                <a:cs typeface="Times New Roman"/>
                <a:sym typeface="Times New Roman"/>
              </a:rPr>
              <a:t>More prevalent phage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3071300" y="2204375"/>
            <a:ext cx="90600" cy="519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3484000" y="2156525"/>
            <a:ext cx="1413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Easily</a:t>
            </a:r>
            <a:r>
              <a:rPr lang="pt-PT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cutted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3161900" y="2313575"/>
            <a:ext cx="361800" cy="301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293200" y="1503425"/>
            <a:ext cx="3190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 b="1" dirty="0" err="1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9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900" b="1" dirty="0" smtClean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</a:t>
            </a:r>
            <a:r>
              <a:rPr lang="pt-PT" sz="1900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cuts</a:t>
            </a:r>
            <a:endParaRPr sz="1900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 b="1" dirty="0" err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900" b="1" dirty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900" b="1" dirty="0" smtClean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2:</a:t>
            </a:r>
            <a:r>
              <a:rPr lang="pt-PT" sz="1900" dirty="0" smtClean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900" dirty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to 10 cuts</a:t>
            </a:r>
            <a:endParaRPr sz="1900" dirty="0">
              <a:solidFill>
                <a:srgbClr val="93C4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 b="1" dirty="0" err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9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900" b="1" dirty="0" smtClean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3: </a:t>
            </a:r>
            <a:r>
              <a:rPr lang="pt-PT" sz="1900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to 100 cuts</a:t>
            </a:r>
            <a:endParaRPr sz="1900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9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9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4: </a:t>
            </a:r>
            <a:r>
              <a:rPr lang="pt-PT" sz="19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pt-PT" sz="1900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</a:t>
            </a:r>
            <a:r>
              <a:rPr lang="pt-PT" sz="19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100 cuts</a:t>
            </a:r>
            <a:endParaRPr sz="19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217025" y="1619975"/>
            <a:ext cx="144000" cy="11214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51700" y="1134550"/>
            <a:ext cx="371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Times New Roman"/>
                <a:ea typeface="Times New Roman"/>
                <a:cs typeface="Times New Roman"/>
                <a:sym typeface="Times New Roman"/>
              </a:rPr>
              <a:t>Higher % of phages in: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38" y="445025"/>
            <a:ext cx="6398926" cy="38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 flipH="1">
            <a:off x="2745825" y="0"/>
            <a:ext cx="8508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2847825" y="-10500"/>
            <a:ext cx="74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 rot="-5400000">
            <a:off x="5610348" y="4234200"/>
            <a:ext cx="523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/>
          <p:nvPr/>
        </p:nvSpPr>
        <p:spPr>
          <a:xfrm rot="5400000">
            <a:off x="3135406" y="2423532"/>
            <a:ext cx="523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 rot="5400000">
            <a:off x="4564811" y="1278543"/>
            <a:ext cx="394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 rot="5400000">
            <a:off x="5865762" y="2210708"/>
            <a:ext cx="523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 rot="5400000">
            <a:off x="7183095" y="2615434"/>
            <a:ext cx="523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2593844" y="3210099"/>
            <a:ext cx="104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 err="1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0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sz="500" dirty="0"/>
          </a:p>
        </p:txBody>
      </p:sp>
      <p:sp>
        <p:nvSpPr>
          <p:cNvPr id="243" name="Google Shape;243;p24"/>
          <p:cNvSpPr txBox="1"/>
          <p:nvPr/>
        </p:nvSpPr>
        <p:spPr>
          <a:xfrm>
            <a:off x="3977857" y="3222474"/>
            <a:ext cx="11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 err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000" b="1" dirty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000" b="1" dirty="0" smtClean="0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500" dirty="0">
              <a:solidFill>
                <a:srgbClr val="93C47D"/>
              </a:solidFill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5349317" y="3222463"/>
            <a:ext cx="104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 err="1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000" b="1" dirty="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000" b="1" dirty="0" smtClean="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500" dirty="0">
              <a:solidFill>
                <a:srgbClr val="FFD966"/>
              </a:solidFill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632913" y="3210099"/>
            <a:ext cx="104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</a:t>
            </a:r>
            <a:r>
              <a:rPr lang="pt-PT" sz="1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000" b="1" dirty="0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500" dirty="0">
              <a:solidFill>
                <a:srgbClr val="FF0000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 rot="5400000">
            <a:off x="7073725" y="1660482"/>
            <a:ext cx="394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"/>
          <p:cNvSpPr/>
          <p:nvPr/>
        </p:nvSpPr>
        <p:spPr>
          <a:xfrm rot="5400000">
            <a:off x="6899855" y="1751700"/>
            <a:ext cx="394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rot="5400000">
            <a:off x="6725986" y="1660482"/>
            <a:ext cx="394500" cy="17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 rot="5400000">
            <a:off x="6448552" y="1759652"/>
            <a:ext cx="3945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-5400000">
            <a:off x="4485677" y="4177652"/>
            <a:ext cx="3945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 rot="-5400000">
            <a:off x="3701702" y="4177652"/>
            <a:ext cx="3945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 rot="-5400000">
            <a:off x="4890002" y="4177652"/>
            <a:ext cx="3945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 rot="-5400000">
            <a:off x="5278452" y="4177652"/>
            <a:ext cx="394500" cy="15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rgbClr val="255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2712225" y="4551838"/>
            <a:ext cx="2411400" cy="3387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CONCLUSION</a:t>
            </a:r>
            <a:endParaRPr b="1"/>
          </a:p>
        </p:txBody>
      </p:sp>
      <p:sp>
        <p:nvSpPr>
          <p:cNvPr id="260" name="Google Shape;260;p25"/>
          <p:cNvSpPr/>
          <p:nvPr/>
        </p:nvSpPr>
        <p:spPr>
          <a:xfrm>
            <a:off x="3652450" y="0"/>
            <a:ext cx="8859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3697950" y="-10500"/>
            <a:ext cx="88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263600" y="1134550"/>
            <a:ext cx="481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>
                <a:latin typeface="Times New Roman"/>
                <a:ea typeface="Times New Roman"/>
                <a:cs typeface="Times New Roman"/>
                <a:sym typeface="Times New Roman"/>
              </a:rPr>
              <a:t>Identification of phages </a:t>
            </a:r>
            <a:r>
              <a:rPr lang="pt-PT" sz="1700" b="1">
                <a:latin typeface="Times New Roman"/>
                <a:ea typeface="Times New Roman"/>
                <a:cs typeface="Times New Roman"/>
                <a:sym typeface="Times New Roman"/>
              </a:rPr>
              <a:t>susceptible to be cleaved </a:t>
            </a:r>
            <a:r>
              <a:rPr lang="pt-PT" sz="1700">
                <a:latin typeface="Times New Roman"/>
                <a:ea typeface="Times New Roman"/>
                <a:cs typeface="Times New Roman"/>
                <a:sym typeface="Times New Roman"/>
              </a:rPr>
              <a:t>by bacterium’s restriction enzymes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263725" y="2128773"/>
            <a:ext cx="4811700" cy="13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7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Percentage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dirty="0" smtClean="0"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restriction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enzymes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b="1" dirty="0" err="1">
                <a:latin typeface="Times New Roman"/>
                <a:ea typeface="Times New Roman"/>
                <a:cs typeface="Times New Roman"/>
                <a:sym typeface="Times New Roman"/>
              </a:rPr>
              <a:t>frequently</a:t>
            </a:r>
            <a:r>
              <a:rPr lang="pt-PT" sz="17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b="1" dirty="0" err="1">
                <a:latin typeface="Times New Roman"/>
                <a:ea typeface="Times New Roman"/>
                <a:cs typeface="Times New Roman"/>
                <a:sym typeface="Times New Roman"/>
              </a:rPr>
              <a:t>perform</a:t>
            </a:r>
            <a:r>
              <a:rPr lang="pt-PT" sz="17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cleavage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64" name="Google Shape;264;p25"/>
          <p:cNvSpPr txBox="1"/>
          <p:nvPr/>
        </p:nvSpPr>
        <p:spPr>
          <a:xfrm>
            <a:off x="308800" y="3318577"/>
            <a:ext cx="44025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700" b="1" dirty="0" err="1">
                <a:latin typeface="Times New Roman"/>
                <a:ea typeface="Times New Roman"/>
                <a:cs typeface="Times New Roman"/>
                <a:sym typeface="Times New Roman"/>
              </a:rPr>
              <a:t>Prevalent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b="1" dirty="0" err="1"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host</a:t>
            </a:r>
            <a:r>
              <a:rPr lang="pt-PT" sz="17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700" dirty="0" err="1">
                <a:latin typeface="Times New Roman"/>
                <a:ea typeface="Times New Roman"/>
                <a:cs typeface="Times New Roman"/>
                <a:sym typeface="Times New Roman"/>
              </a:rPr>
              <a:t>bacteria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265" name="Google Shape;265;p25"/>
          <p:cNvSpPr/>
          <p:nvPr/>
        </p:nvSpPr>
        <p:spPr>
          <a:xfrm rot="5400000">
            <a:off x="2268250" y="1932400"/>
            <a:ext cx="483600" cy="30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5400000">
            <a:off x="2268250" y="3179875"/>
            <a:ext cx="483600" cy="30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5682125" y="1089897"/>
            <a:ext cx="3426000" cy="1932807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(T2, T4, T5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T6)-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phages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probability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being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recognized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cleaved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candidates</a:t>
            </a:r>
            <a:endParaRPr sz="1600" dirty="0"/>
          </a:p>
        </p:txBody>
      </p:sp>
      <p:sp>
        <p:nvSpPr>
          <p:cNvPr id="268" name="Google Shape;268;p25"/>
          <p:cNvSpPr txBox="1"/>
          <p:nvPr/>
        </p:nvSpPr>
        <p:spPr>
          <a:xfrm>
            <a:off x="5682125" y="3166914"/>
            <a:ext cx="3426000" cy="1932807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(T3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T7)-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phages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low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probability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being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recognized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cleaved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candidates </a:t>
            </a:r>
            <a:r>
              <a:rPr lang="pt-PT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PT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possibly</a:t>
            </a:r>
            <a:r>
              <a:rPr lang="pt-PT" sz="1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)*</a:t>
            </a:r>
            <a:endParaRPr sz="1600" dirty="0"/>
          </a:p>
        </p:txBody>
      </p:sp>
      <p:sp>
        <p:nvSpPr>
          <p:cNvPr id="269" name="Google Shape;269;p25"/>
          <p:cNvSpPr/>
          <p:nvPr/>
        </p:nvSpPr>
        <p:spPr>
          <a:xfrm flipH="1">
            <a:off x="5171429" y="4547856"/>
            <a:ext cx="923021" cy="317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2510050" y="4328515"/>
            <a:ext cx="283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700" b="1" dirty="0">
                <a:latin typeface="Times New Roman"/>
                <a:ea typeface="Times New Roman"/>
                <a:cs typeface="Times New Roman"/>
                <a:sym typeface="Times New Roman"/>
              </a:rPr>
              <a:t>GENOMIC ANALYSIS</a:t>
            </a:r>
            <a:endParaRPr sz="1700" dirty="0"/>
          </a:p>
        </p:txBody>
      </p:sp>
      <p:sp>
        <p:nvSpPr>
          <p:cNvPr id="15" name="Google Shape;264;p25"/>
          <p:cNvSpPr txBox="1"/>
          <p:nvPr/>
        </p:nvSpPr>
        <p:spPr>
          <a:xfrm>
            <a:off x="5857846" y="4642609"/>
            <a:ext cx="3504809" cy="100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pt-PT" b="1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pt-PT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b="1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considering</a:t>
            </a:r>
            <a:r>
              <a:rPr lang="pt-PT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b="1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pt-PT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b="1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restriction</a:t>
            </a:r>
            <a:r>
              <a:rPr lang="pt-PT" b="1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b="1" i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criteria</a:t>
            </a:r>
            <a:endParaRPr b="1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pt-PT" b="1" dirty="0" smtClean="0"/>
              <a:t>FUTURE </a:t>
            </a:r>
            <a:r>
              <a:rPr lang="pt-PT" b="1" dirty="0"/>
              <a:t>PROSPECTS</a:t>
            </a:r>
            <a:endParaRPr b="1" dirty="0"/>
          </a:p>
        </p:txBody>
      </p:sp>
      <p:sp>
        <p:nvSpPr>
          <p:cNvPr id="276" name="Google Shape;276;p26"/>
          <p:cNvSpPr/>
          <p:nvPr/>
        </p:nvSpPr>
        <p:spPr>
          <a:xfrm flipH="1">
            <a:off x="4538350" y="0"/>
            <a:ext cx="13761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4682275" y="-10500"/>
            <a:ext cx="123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Perspectives</a:t>
            </a: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0" y="1596162"/>
            <a:ext cx="4561969" cy="11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 l="12587"/>
          <a:stretch/>
        </p:blipFill>
        <p:spPr>
          <a:xfrm>
            <a:off x="7600100" y="1188000"/>
            <a:ext cx="1376100" cy="1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5" y="1788875"/>
            <a:ext cx="1663875" cy="73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>
            <a:stCxn id="280" idx="3"/>
            <a:endCxn id="278" idx="1"/>
          </p:cNvCxnSpPr>
          <p:nvPr/>
        </p:nvCxnSpPr>
        <p:spPr>
          <a:xfrm>
            <a:off x="1716700" y="2155988"/>
            <a:ext cx="68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26"/>
          <p:cNvSpPr txBox="1"/>
          <p:nvPr/>
        </p:nvSpPr>
        <p:spPr>
          <a:xfrm>
            <a:off x="1418500" y="2263038"/>
            <a:ext cx="175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Times New Roman"/>
                <a:ea typeface="Times New Roman"/>
                <a:cs typeface="Times New Roman"/>
                <a:sym typeface="Times New Roman"/>
              </a:rPr>
              <a:t>Genomic analysis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3" name="Google Shape;283;p26"/>
          <p:cNvCxnSpPr>
            <a:endCxn id="279" idx="1"/>
          </p:cNvCxnSpPr>
          <p:nvPr/>
        </p:nvCxnSpPr>
        <p:spPr>
          <a:xfrm>
            <a:off x="6978500" y="2156000"/>
            <a:ext cx="6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6"/>
          <p:cNvSpPr txBox="1"/>
          <p:nvPr/>
        </p:nvSpPr>
        <p:spPr>
          <a:xfrm>
            <a:off x="6294050" y="2212875"/>
            <a:ext cx="1376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Times New Roman"/>
                <a:ea typeface="Times New Roman"/>
                <a:cs typeface="Times New Roman"/>
                <a:sym typeface="Times New Roman"/>
              </a:rPr>
              <a:t>Database construction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4022400" y="3769900"/>
            <a:ext cx="51216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Determine more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frequent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relevant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REs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bacteria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More precise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information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about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enzyme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bacteriophage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interaction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075" y="4454877"/>
            <a:ext cx="326532" cy="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4200" y="4001383"/>
            <a:ext cx="326532" cy="2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8124950" y="3124000"/>
            <a:ext cx="326400" cy="73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199300" y="1143400"/>
            <a:ext cx="292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>
                <a:highlight>
                  <a:srgbClr val="FCE5C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Host bacteria analysis</a:t>
            </a:r>
            <a:endParaRPr sz="1800" b="1">
              <a:highlight>
                <a:srgbClr val="FCE5C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FUTURE </a:t>
            </a:r>
            <a:r>
              <a:rPr lang="pt-PT" b="1" dirty="0" smtClean="0"/>
              <a:t>PROSPECTS</a:t>
            </a:r>
            <a:endParaRPr b="1" dirty="0"/>
          </a:p>
        </p:txBody>
      </p:sp>
      <p:sp>
        <p:nvSpPr>
          <p:cNvPr id="295" name="Google Shape;295;p27"/>
          <p:cNvSpPr/>
          <p:nvPr/>
        </p:nvSpPr>
        <p:spPr>
          <a:xfrm flipH="1">
            <a:off x="4538350" y="0"/>
            <a:ext cx="13761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4682275" y="-10500"/>
            <a:ext cx="123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Perspectives</a:t>
            </a: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0" y="1596162"/>
            <a:ext cx="4561969" cy="11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4">
            <a:alphaModFix/>
          </a:blip>
          <a:srcRect l="12587"/>
          <a:stretch/>
        </p:blipFill>
        <p:spPr>
          <a:xfrm>
            <a:off x="7600100" y="1188000"/>
            <a:ext cx="1376100" cy="193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7"/>
          <p:cNvCxnSpPr>
            <a:stCxn id="300" idx="3"/>
            <a:endCxn id="297" idx="1"/>
          </p:cNvCxnSpPr>
          <p:nvPr/>
        </p:nvCxnSpPr>
        <p:spPr>
          <a:xfrm>
            <a:off x="1716700" y="2155986"/>
            <a:ext cx="68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27"/>
          <p:cNvCxnSpPr>
            <a:endCxn id="298" idx="1"/>
          </p:cNvCxnSpPr>
          <p:nvPr/>
        </p:nvCxnSpPr>
        <p:spPr>
          <a:xfrm>
            <a:off x="6978500" y="2156000"/>
            <a:ext cx="6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27"/>
          <p:cNvSpPr txBox="1"/>
          <p:nvPr/>
        </p:nvSpPr>
        <p:spPr>
          <a:xfrm>
            <a:off x="6294050" y="2212875"/>
            <a:ext cx="1376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Times New Roman"/>
                <a:ea typeface="Times New Roman"/>
                <a:cs typeface="Times New Roman"/>
                <a:sym typeface="Times New Roman"/>
              </a:rPr>
              <a:t>Database construction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3209975" y="3769900"/>
            <a:ext cx="59340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Identification of anti-restriction enzymes in bacteriophages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The identification of these proteins in T phages is particularly relevant as we can extend these findings to T-like phages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1475" y="4432748"/>
            <a:ext cx="326532" cy="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000" y="4005577"/>
            <a:ext cx="326532" cy="2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/>
          <p:nvPr/>
        </p:nvSpPr>
        <p:spPr>
          <a:xfrm>
            <a:off x="8124950" y="3124000"/>
            <a:ext cx="326400" cy="73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199300" y="1143400"/>
            <a:ext cx="292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>
                <a:highlight>
                  <a:srgbClr val="FCE5C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Phage analysis</a:t>
            </a:r>
            <a:endParaRPr sz="1800" b="1">
              <a:highlight>
                <a:srgbClr val="FCE5C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00" y="1605101"/>
            <a:ext cx="866825" cy="12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400200" y="1605100"/>
            <a:ext cx="86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latin typeface="Times New Roman"/>
                <a:ea typeface="Times New Roman"/>
                <a:cs typeface="Times New Roman"/>
                <a:sym typeface="Times New Roman"/>
              </a:rPr>
              <a:t>T-like phage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1418500" y="2263038"/>
            <a:ext cx="175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Times New Roman"/>
                <a:ea typeface="Times New Roman"/>
                <a:cs typeface="Times New Roman"/>
                <a:sym typeface="Times New Roman"/>
              </a:rPr>
              <a:t>Genomic analysis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ctrTitle"/>
          </p:nvPr>
        </p:nvSpPr>
        <p:spPr>
          <a:xfrm>
            <a:off x="4722925" y="918263"/>
            <a:ext cx="4449900" cy="9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1"/>
          </p:nvPr>
        </p:nvSpPr>
        <p:spPr>
          <a:xfrm>
            <a:off x="5417725" y="3985900"/>
            <a:ext cx="375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390" b="1" dirty="0" err="1"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  <a:r>
              <a:rPr lang="pt-PT" sz="139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b="1" dirty="0" err="1">
                <a:latin typeface="Times New Roman"/>
                <a:ea typeface="Times New Roman"/>
                <a:cs typeface="Times New Roman"/>
                <a:sym typeface="Times New Roman"/>
              </a:rPr>
              <a:t>conducted</a:t>
            </a:r>
            <a:r>
              <a:rPr lang="pt-PT" sz="139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b="1" dirty="0" err="1">
                <a:latin typeface="Times New Roman"/>
                <a:ea typeface="Times New Roman"/>
                <a:cs typeface="Times New Roman"/>
                <a:sym typeface="Times New Roman"/>
              </a:rPr>
              <a:t>under</a:t>
            </a:r>
            <a:r>
              <a:rPr lang="pt-PT" sz="139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b="1" dirty="0" err="1">
                <a:latin typeface="Times New Roman"/>
                <a:ea typeface="Times New Roman"/>
                <a:cs typeface="Times New Roman"/>
                <a:sym typeface="Times New Roman"/>
              </a:rPr>
              <a:t>orientation</a:t>
            </a:r>
            <a:r>
              <a:rPr lang="pt-PT" sz="1390" b="1" dirty="0">
                <a:latin typeface="Times New Roman"/>
                <a:ea typeface="Times New Roman"/>
                <a:cs typeface="Times New Roman"/>
                <a:sym typeface="Times New Roman"/>
              </a:rPr>
              <a:t> of:</a:t>
            </a:r>
            <a:endParaRPr sz="139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390" dirty="0">
                <a:latin typeface="Times New Roman"/>
                <a:ea typeface="Times New Roman"/>
                <a:cs typeface="Times New Roman"/>
                <a:sym typeface="Times New Roman"/>
              </a:rPr>
              <a:t>Ana Oliveira (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Post-doc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Researcher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UMinho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90" dirty="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Hugo Oliveira (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Post-doc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Researcher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UMinho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90" dirty="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Óscar Dias (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Post-doc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Researcher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390" dirty="0" err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UMinho</a:t>
            </a:r>
            <a:r>
              <a:rPr lang="pt-PT" sz="1390" dirty="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90" dirty="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4844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4844900" y="0"/>
            <a:ext cx="1390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225" y="0"/>
            <a:ext cx="1549225" cy="1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325" y="-53425"/>
            <a:ext cx="1429897" cy="5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6">
            <a:alphaModFix/>
          </a:blip>
          <a:srcRect t="14199" b="13205"/>
          <a:stretch/>
        </p:blipFill>
        <p:spPr>
          <a:xfrm>
            <a:off x="5668525" y="1807425"/>
            <a:ext cx="3094224" cy="22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88" y="1045438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575" y="-12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63" y="-12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588" y="2986088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63" y="2924138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338" y="3353713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5" y="2017813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77525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8" y="1121638"/>
            <a:ext cx="30956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l="66779"/>
          <a:stretch/>
        </p:blipFill>
        <p:spPr>
          <a:xfrm>
            <a:off x="7667630" y="2924150"/>
            <a:ext cx="1533675" cy="1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11397" r="65543" b="6547"/>
          <a:stretch/>
        </p:blipFill>
        <p:spPr>
          <a:xfrm>
            <a:off x="90425" y="695700"/>
            <a:ext cx="159075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-83580" y="1370436"/>
            <a:ext cx="9311136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highlight>
                  <a:srgbClr val="FFF2CC"/>
                </a:highlight>
                <a:latin typeface="Bradley Hand ITC" panose="03070402050302030203" pitchFamily="66" charset="0"/>
                <a:ea typeface="Amatic SC"/>
                <a:cs typeface="Amatic SC" panose="020B0604020202020204" charset="-79"/>
                <a:sym typeface="Amatic SC"/>
              </a:rPr>
              <a:t>IMAGINE A WORLD WHERE A SIMPLE INFECTION CAN BECOME A DEATH SENTENCE. UNFORTUNATELY, WE ARE HEADING TOWARDS THIS SCENARIO IF WE DO NOT FIND INNOVATE SOLUTIONS TO COMBAT ANTIBIOTIC-RESISTANT BACTERIA</a:t>
            </a:r>
            <a:r>
              <a:rPr lang="en-US" sz="2800" b="1" dirty="0" smtClean="0">
                <a:highlight>
                  <a:srgbClr val="FFF2CC"/>
                </a:highlight>
                <a:latin typeface="Bradley Hand ITC" panose="03070402050302030203" pitchFamily="66" charset="0"/>
                <a:ea typeface="Amatic SC"/>
                <a:cs typeface="Amatic SC" panose="020B0604020202020204" charset="-79"/>
                <a:sym typeface="Amatic SC"/>
              </a:rPr>
              <a:t>.</a:t>
            </a:r>
            <a:endParaRPr lang="en-US" sz="2800" b="1" dirty="0">
              <a:highlight>
                <a:srgbClr val="FFF2CC"/>
              </a:highlight>
              <a:latin typeface="Bradley Hand ITC" panose="03070402050302030203" pitchFamily="66" charset="0"/>
              <a:ea typeface="Amatic SC"/>
              <a:cs typeface="Amatic SC" panose="020B0604020202020204" charset="-79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8846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700" y="2263834"/>
            <a:ext cx="1281599" cy="139727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CONTEXT AND INTRODUCTION</a:t>
            </a:r>
            <a:endParaRPr b="1"/>
          </a:p>
        </p:txBody>
      </p:sp>
      <p:sp>
        <p:nvSpPr>
          <p:cNvPr id="98" name="Google Shape;98;p16"/>
          <p:cNvSpPr/>
          <p:nvPr/>
        </p:nvSpPr>
        <p:spPr>
          <a:xfrm>
            <a:off x="0" y="0"/>
            <a:ext cx="11346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0275" y="-1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0" y="1865175"/>
            <a:ext cx="5205475" cy="1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2034538" y="1134550"/>
            <a:ext cx="1303800" cy="7080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 b="1">
                <a:latin typeface="Times New Roman"/>
                <a:ea typeface="Times New Roman"/>
                <a:cs typeface="Times New Roman"/>
                <a:sym typeface="Times New Roman"/>
              </a:rPr>
              <a:t>Antibiotic Resistance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203134" y="2263817"/>
            <a:ext cx="17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solidFill>
                  <a:srgbClr val="CC0000"/>
                </a:solidFill>
              </a:rPr>
              <a:t>Deaths</a:t>
            </a:r>
            <a:r>
              <a:rPr lang="pt-PT" sz="1600">
                <a:solidFill>
                  <a:srgbClr val="CC0000"/>
                </a:solidFill>
              </a:rPr>
              <a:t> </a:t>
            </a:r>
            <a:r>
              <a:rPr lang="pt-PT" sz="1600"/>
              <a:t>~700.000</a:t>
            </a:r>
            <a:endParaRPr sz="1600"/>
          </a:p>
        </p:txBody>
      </p:sp>
      <p:sp>
        <p:nvSpPr>
          <p:cNvPr id="103" name="Google Shape;103;p16"/>
          <p:cNvSpPr txBox="1"/>
          <p:nvPr/>
        </p:nvSpPr>
        <p:spPr>
          <a:xfrm>
            <a:off x="5895950" y="1797277"/>
            <a:ext cx="22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Per year, </a:t>
            </a:r>
            <a:r>
              <a:rPr lang="pt-PT" sz="1600" b="1"/>
              <a:t>worldwide</a:t>
            </a:r>
            <a:r>
              <a:rPr lang="pt-PT" sz="1600"/>
              <a:t>:</a:t>
            </a:r>
            <a:endParaRPr sz="1600"/>
          </a:p>
        </p:txBody>
      </p:sp>
      <p:sp>
        <p:nvSpPr>
          <p:cNvPr id="104" name="Google Shape;104;p16"/>
          <p:cNvSpPr txBox="1"/>
          <p:nvPr/>
        </p:nvSpPr>
        <p:spPr>
          <a:xfrm>
            <a:off x="5933423" y="3608425"/>
            <a:ext cx="2165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/>
              <a:t>2050 </a:t>
            </a:r>
            <a:r>
              <a:rPr lang="pt-PT" sz="2600" b="1">
                <a:solidFill>
                  <a:srgbClr val="CC0000"/>
                </a:solidFill>
              </a:rPr>
              <a:t>~10M</a:t>
            </a:r>
            <a:endParaRPr sz="2600" b="1">
              <a:solidFill>
                <a:srgbClr val="CC0000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841225" y="2785827"/>
            <a:ext cx="349800" cy="875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C9DAF8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855" y="391528"/>
            <a:ext cx="398880" cy="62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75" y="1486792"/>
            <a:ext cx="326532" cy="27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BACTERIOPHAGES</a:t>
            </a:r>
            <a:endParaRPr b="1"/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11346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30275" y="-1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426375" y="1336425"/>
            <a:ext cx="46863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Safe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Capable of replicating in the host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Combined in cocktails that can target distinct receptors that limit bacterial resistance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75" y="1929215"/>
            <a:ext cx="326532" cy="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75" y="2351997"/>
            <a:ext cx="326532" cy="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050" y="1095150"/>
            <a:ext cx="4325950" cy="38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RESTRICTION-MODIFICATION SYSTEM</a:t>
            </a:r>
            <a:endParaRPr b="1"/>
          </a:p>
        </p:txBody>
      </p:sp>
      <p:sp>
        <p:nvSpPr>
          <p:cNvPr id="124" name="Google Shape;124;p18"/>
          <p:cNvSpPr/>
          <p:nvPr/>
        </p:nvSpPr>
        <p:spPr>
          <a:xfrm>
            <a:off x="0" y="0"/>
            <a:ext cx="11346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30275" y="-1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75" y="1134550"/>
            <a:ext cx="4912474" cy="34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087475" y="2672350"/>
            <a:ext cx="463500" cy="260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494675" y="3593425"/>
            <a:ext cx="463500" cy="2094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072725" y="1790625"/>
            <a:ext cx="2916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REase</a:t>
            </a:r>
            <a:r>
              <a:rPr lang="pt-PT"/>
              <a:t> - responsible for the recognition of a specific foreign DNA sequence for cleavage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134675" y="1852575"/>
            <a:ext cx="616200" cy="260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6072725" y="2971525"/>
            <a:ext cx="2916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MTase</a:t>
            </a:r>
            <a:r>
              <a:rPr lang="pt-PT"/>
              <a:t> - confers cleavage resistance to bacterial DNA by methylating bases within the same recognition sequence</a:t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6134675" y="3028150"/>
            <a:ext cx="616200" cy="2601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ANTI RESTRICTION-MODIFICATION SYSTEM</a:t>
            </a:r>
            <a:endParaRPr b="1"/>
          </a:p>
        </p:txBody>
      </p:sp>
      <p:sp>
        <p:nvSpPr>
          <p:cNvPr id="138" name="Google Shape;138;p19"/>
          <p:cNvSpPr/>
          <p:nvPr/>
        </p:nvSpPr>
        <p:spPr>
          <a:xfrm>
            <a:off x="0" y="0"/>
            <a:ext cx="11346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275" y="-1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687075" y="1280575"/>
            <a:ext cx="288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/>
              <a:t>G    A   T   A    T   C</a:t>
            </a:r>
            <a:endParaRPr sz="1600" b="1"/>
          </a:p>
        </p:txBody>
      </p:sp>
      <p:sp>
        <p:nvSpPr>
          <p:cNvPr id="141" name="Google Shape;141;p19"/>
          <p:cNvSpPr/>
          <p:nvPr/>
        </p:nvSpPr>
        <p:spPr>
          <a:xfrm rot="5400000">
            <a:off x="1327275" y="2707800"/>
            <a:ext cx="651600" cy="22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75" y="1576872"/>
            <a:ext cx="2014950" cy="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63" y="3659903"/>
            <a:ext cx="1932014" cy="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-17325" y="850144"/>
            <a:ext cx="334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Eco17I </a:t>
            </a:r>
            <a:r>
              <a:rPr lang="pt-PT" sz="1600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</a:t>
            </a: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 dirty="0">
              <a:solidFill>
                <a:srgbClr val="17171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-33436" y="2837917"/>
            <a:ext cx="40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r>
              <a:rPr lang="pt-PT" sz="16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DNA </a:t>
            </a:r>
            <a:r>
              <a:rPr lang="pt-PT" sz="16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</a:t>
            </a: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pt-PT" sz="1600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evasion</a:t>
            </a: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RE</a:t>
            </a:r>
            <a:endParaRPr sz="1600" dirty="0">
              <a:solidFill>
                <a:srgbClr val="17171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87075" y="3324500"/>
            <a:ext cx="288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/>
              <a:t>G   A   T   C    T   C</a:t>
            </a:r>
            <a:endParaRPr sz="1600" b="1"/>
          </a:p>
        </p:txBody>
      </p:sp>
      <p:sp>
        <p:nvSpPr>
          <p:cNvPr id="147" name="Google Shape;147;p19"/>
          <p:cNvSpPr/>
          <p:nvPr/>
        </p:nvSpPr>
        <p:spPr>
          <a:xfrm>
            <a:off x="1641400" y="3381200"/>
            <a:ext cx="282600" cy="317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4989225" y="859975"/>
            <a:ext cx="375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pt-PT" sz="160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pt-PT" sz="16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 </a:t>
            </a:r>
            <a:r>
              <a:rPr lang="pt-PT" sz="16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restriction</a:t>
            </a:r>
            <a:r>
              <a:rPr lang="pt-PT" sz="1600" b="1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enzymes</a:t>
            </a:r>
            <a:endParaRPr sz="1600" b="1" dirty="0">
              <a:solidFill>
                <a:srgbClr val="17171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250" y="1497550"/>
            <a:ext cx="4537087" cy="33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CONTEXT AND INTRODUCTION</a:t>
            </a:r>
            <a:endParaRPr b="1"/>
          </a:p>
        </p:txBody>
      </p:sp>
      <p:sp>
        <p:nvSpPr>
          <p:cNvPr id="155" name="Google Shape;155;p20"/>
          <p:cNvSpPr/>
          <p:nvPr/>
        </p:nvSpPr>
        <p:spPr>
          <a:xfrm>
            <a:off x="0" y="0"/>
            <a:ext cx="11346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30275" y="-1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Intro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425" y="1070200"/>
            <a:ext cx="4485000" cy="3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311700" y="1239775"/>
            <a:ext cx="2014800" cy="800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latin typeface="Times New Roman"/>
                <a:ea typeface="Times New Roman"/>
                <a:cs typeface="Times New Roman"/>
                <a:sym typeface="Times New Roman"/>
              </a:rPr>
              <a:t>Co-evolutionary ‘arms race’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720" b="1"/>
              <a:t>OBJECTIVES</a:t>
            </a:r>
            <a:endParaRPr sz="2720" b="1"/>
          </a:p>
        </p:txBody>
      </p:sp>
      <p:sp>
        <p:nvSpPr>
          <p:cNvPr id="164" name="Google Shape;164;p21"/>
          <p:cNvSpPr/>
          <p:nvPr/>
        </p:nvSpPr>
        <p:spPr>
          <a:xfrm flipH="1">
            <a:off x="1134750" y="0"/>
            <a:ext cx="7638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1172425" y="-10500"/>
            <a:ext cx="7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0" y="1252375"/>
            <a:ext cx="41724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pt-PT" sz="16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Identify</a:t>
            </a:r>
            <a:r>
              <a:rPr lang="pt-PT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bacteriophages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genomes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pt-PT" sz="16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less</a:t>
            </a:r>
            <a:r>
              <a:rPr lang="pt-PT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probable</a:t>
            </a:r>
            <a:r>
              <a:rPr lang="pt-PT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pt-PT" sz="16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cleavage</a:t>
            </a:r>
            <a:r>
              <a:rPr lang="pt-PT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pt-PT" sz="16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bacterial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restriction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enzymes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enabling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them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avoid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host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bacterium’s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defense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mechanisms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7" name="Google Shape;167;p21"/>
          <p:cNvGrpSpPr/>
          <p:nvPr/>
        </p:nvGrpSpPr>
        <p:grpSpPr>
          <a:xfrm>
            <a:off x="4893001" y="1313825"/>
            <a:ext cx="4182710" cy="1169700"/>
            <a:chOff x="5013925" y="2032800"/>
            <a:chExt cx="3327004" cy="1169700"/>
          </a:xfrm>
        </p:grpSpPr>
        <p:sp>
          <p:nvSpPr>
            <p:cNvPr id="168" name="Google Shape;168;p21"/>
            <p:cNvSpPr txBox="1"/>
            <p:nvPr/>
          </p:nvSpPr>
          <p:spPr>
            <a:xfrm>
              <a:off x="5207429" y="2032800"/>
              <a:ext cx="31335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Identify </a:t>
              </a:r>
              <a:r>
                <a:rPr lang="pt-PT" sz="16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Enterobacteriaceae</a:t>
              </a:r>
              <a:r>
                <a:rPr lang="pt-PT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bacteriophages enconding </a:t>
              </a:r>
              <a:r>
                <a:rPr lang="pt-PT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anti-restriction enzymes</a:t>
              </a:r>
              <a:r>
                <a:rPr lang="pt-PT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which can protect them from bacterial defense systems. </a:t>
              </a:r>
              <a:endParaRPr sz="1600"/>
            </a:p>
          </p:txBody>
        </p:sp>
        <p:sp>
          <p:nvSpPr>
            <p:cNvPr id="169" name="Google Shape;169;p21"/>
            <p:cNvSpPr txBox="1"/>
            <p:nvPr/>
          </p:nvSpPr>
          <p:spPr>
            <a:xfrm>
              <a:off x="5013925" y="203280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</a:t>
              </a:r>
              <a:endParaRPr sz="1600"/>
            </a:p>
          </p:txBody>
        </p:sp>
      </p:grpSp>
      <p:sp>
        <p:nvSpPr>
          <p:cNvPr id="170" name="Google Shape;170;p21"/>
          <p:cNvSpPr txBox="1"/>
          <p:nvPr/>
        </p:nvSpPr>
        <p:spPr>
          <a:xfrm>
            <a:off x="2903100" y="3334425"/>
            <a:ext cx="333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may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allow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stricter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bacteriophage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envisioning</a:t>
            </a:r>
            <a:r>
              <a:rPr lang="pt-PT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bacteriophage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therapy</a:t>
            </a:r>
            <a:r>
              <a:rPr lang="pt-PT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effectiveness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4187750" y="2903025"/>
            <a:ext cx="619500" cy="4314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72" name="Google Shape;172;p21"/>
          <p:cNvSpPr/>
          <p:nvPr/>
        </p:nvSpPr>
        <p:spPr>
          <a:xfrm>
            <a:off x="4187755" y="1431325"/>
            <a:ext cx="619500" cy="572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350" y="2431747"/>
            <a:ext cx="1881950" cy="260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00" y="2668375"/>
            <a:ext cx="2282800" cy="17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METHODS</a:t>
            </a:r>
            <a:endParaRPr b="1"/>
          </a:p>
        </p:txBody>
      </p:sp>
      <p:sp>
        <p:nvSpPr>
          <p:cNvPr id="180" name="Google Shape;180;p22"/>
          <p:cNvSpPr/>
          <p:nvPr/>
        </p:nvSpPr>
        <p:spPr>
          <a:xfrm>
            <a:off x="1898550" y="0"/>
            <a:ext cx="847200" cy="317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C46D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2019625" y="-10500"/>
            <a:ext cx="68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25" y="1256088"/>
            <a:ext cx="1707925" cy="1077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2387500" y="1048713"/>
            <a:ext cx="24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Times New Roman"/>
                <a:ea typeface="Times New Roman"/>
                <a:cs typeface="Times New Roman"/>
                <a:sym typeface="Times New Roman"/>
              </a:rPr>
              <a:t>Database of Restriction Enzymes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2387500" y="1539150"/>
            <a:ext cx="24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Times New Roman"/>
                <a:ea typeface="Times New Roman"/>
                <a:cs typeface="Times New Roman"/>
                <a:sym typeface="Times New Roman"/>
              </a:rPr>
              <a:t>Widely used in Molecular Biology and Genetics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2387488" y="2180938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r>
              <a:rPr lang="pt-PT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dirty="0" err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pt-PT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PT" dirty="0" err="1">
                <a:latin typeface="Times New Roman"/>
                <a:ea typeface="Times New Roman"/>
                <a:cs typeface="Times New Roman"/>
                <a:sym typeface="Times New Roman"/>
              </a:rPr>
              <a:t>Cleavage</a:t>
            </a:r>
            <a:r>
              <a:rPr lang="pt-PT" dirty="0">
                <a:latin typeface="Times New Roman"/>
                <a:ea typeface="Times New Roman"/>
                <a:cs typeface="Times New Roman"/>
                <a:sym typeface="Times New Roman"/>
              </a:rPr>
              <a:t> Sites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6" name="Google Shape;186;p22"/>
          <p:cNvCxnSpPr>
            <a:stCxn id="182" idx="3"/>
            <a:endCxn id="183" idx="1"/>
          </p:cNvCxnSpPr>
          <p:nvPr/>
        </p:nvCxnSpPr>
        <p:spPr>
          <a:xfrm rot="10800000" flipH="1">
            <a:off x="2064750" y="1356441"/>
            <a:ext cx="322800" cy="43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2"/>
          <p:cNvCxnSpPr>
            <a:stCxn id="182" idx="3"/>
            <a:endCxn id="184" idx="1"/>
          </p:cNvCxnSpPr>
          <p:nvPr/>
        </p:nvCxnSpPr>
        <p:spPr>
          <a:xfrm>
            <a:off x="2064750" y="1794741"/>
            <a:ext cx="322800" cy="5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22"/>
          <p:cNvCxnSpPr>
            <a:stCxn id="182" idx="3"/>
            <a:endCxn id="185" idx="1"/>
          </p:cNvCxnSpPr>
          <p:nvPr/>
        </p:nvCxnSpPr>
        <p:spPr>
          <a:xfrm>
            <a:off x="2064750" y="1794741"/>
            <a:ext cx="322800" cy="69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 t="10740" b="14727"/>
          <a:stretch/>
        </p:blipFill>
        <p:spPr>
          <a:xfrm>
            <a:off x="4463150" y="1852574"/>
            <a:ext cx="4726076" cy="21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375" y="4257600"/>
            <a:ext cx="5535625" cy="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5287" y="3182725"/>
            <a:ext cx="1286574" cy="12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 rot="10800000" flipH="1">
            <a:off x="1064100" y="3394050"/>
            <a:ext cx="681300" cy="543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821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031850" y="3667150"/>
            <a:ext cx="1119300" cy="31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00" y="2616025"/>
            <a:ext cx="1644600" cy="8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 rot="5400000">
            <a:off x="885600" y="2336800"/>
            <a:ext cx="483600" cy="30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5001925" y="2327300"/>
            <a:ext cx="847200" cy="996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6039225" y="2327300"/>
            <a:ext cx="303900" cy="996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233775" y="4318325"/>
            <a:ext cx="912000" cy="1509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2012</Words>
  <Application>Microsoft Office PowerPoint</Application>
  <PresentationFormat>Apresentação no Ecrã (16:9)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Bradley Hand ITC</vt:lpstr>
      <vt:lpstr>Calibri</vt:lpstr>
      <vt:lpstr>Arial</vt:lpstr>
      <vt:lpstr>Times New Roman</vt:lpstr>
      <vt:lpstr>Amatic SC</vt:lpstr>
      <vt:lpstr>Simple Light</vt:lpstr>
      <vt:lpstr>Development of a tool that detects anti-restriction mechanisms in phage genomes</vt:lpstr>
      <vt:lpstr>Apresentação do PowerPoint</vt:lpstr>
      <vt:lpstr>CONTEXT AND INTRODUCTION</vt:lpstr>
      <vt:lpstr>BACTERIOPHAGES</vt:lpstr>
      <vt:lpstr>RESTRICTION-MODIFICATION SYSTEM</vt:lpstr>
      <vt:lpstr>ANTI RESTRICTION-MODIFICATION SYSTEM</vt:lpstr>
      <vt:lpstr>CONTEXT AND INTRODUCTION</vt:lpstr>
      <vt:lpstr>OBJECTIVES</vt:lpstr>
      <vt:lpstr>METHODS</vt:lpstr>
      <vt:lpstr>METHODS</vt:lpstr>
      <vt:lpstr>RESULTS</vt:lpstr>
      <vt:lpstr>RESULTS</vt:lpstr>
      <vt:lpstr>CONCLUSION</vt:lpstr>
      <vt:lpstr>FUTURE PROSPECTS</vt:lpstr>
      <vt:lpstr>FUTURE PROSPECTS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tool that detects anti-restriction mechanisms in phage genomes</dc:title>
  <cp:lastModifiedBy>user</cp:lastModifiedBy>
  <cp:revision>23</cp:revision>
  <dcterms:modified xsi:type="dcterms:W3CDTF">2023-06-01T09:33:35Z</dcterms:modified>
</cp:coreProperties>
</file>